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10" r:id="rId2"/>
    <p:sldId id="309" r:id="rId3"/>
    <p:sldId id="311" r:id="rId4"/>
    <p:sldId id="256" r:id="rId5"/>
    <p:sldId id="257" r:id="rId6"/>
    <p:sldId id="274" r:id="rId7"/>
    <p:sldId id="289" r:id="rId8"/>
    <p:sldId id="290" r:id="rId9"/>
    <p:sldId id="291" r:id="rId10"/>
    <p:sldId id="275" r:id="rId11"/>
    <p:sldId id="277" r:id="rId12"/>
    <p:sldId id="278" r:id="rId13"/>
    <p:sldId id="279" r:id="rId14"/>
    <p:sldId id="292" r:id="rId15"/>
    <p:sldId id="280" r:id="rId16"/>
    <p:sldId id="293" r:id="rId17"/>
    <p:sldId id="312" r:id="rId18"/>
    <p:sldId id="281" r:id="rId19"/>
    <p:sldId id="296" r:id="rId20"/>
    <p:sldId id="298" r:id="rId21"/>
    <p:sldId id="299" r:id="rId22"/>
    <p:sldId id="297" r:id="rId23"/>
    <p:sldId id="300" r:id="rId24"/>
    <p:sldId id="301" r:id="rId25"/>
    <p:sldId id="283" r:id="rId26"/>
    <p:sldId id="276" r:id="rId27"/>
    <p:sldId id="294" r:id="rId28"/>
    <p:sldId id="285" r:id="rId29"/>
    <p:sldId id="295" r:id="rId30"/>
    <p:sldId id="287" r:id="rId31"/>
    <p:sldId id="303" r:id="rId32"/>
    <p:sldId id="304" r:id="rId33"/>
    <p:sldId id="305" r:id="rId34"/>
    <p:sldId id="288" r:id="rId35"/>
    <p:sldId id="306" r:id="rId36"/>
    <p:sldId id="307" r:id="rId37"/>
    <p:sldId id="273" r:id="rId38"/>
    <p:sldId id="282" r:id="rId39"/>
    <p:sldId id="284" r:id="rId40"/>
    <p:sldId id="286" r:id="rId41"/>
    <p:sldId id="308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310"/>
            <p14:sldId id="309"/>
            <p14:sldId id="311"/>
            <p14:sldId id="256"/>
            <p14:sldId id="257"/>
          </p14:sldIdLst>
        </p14:section>
        <p14:section name="1. From lists/arrays to strings" id="{5880A78E-1ACD-4BEB-BF13-CA62B5C69D10}">
          <p14:sldIdLst>
            <p14:sldId id="274"/>
            <p14:sldId id="289"/>
            <p14:sldId id="290"/>
            <p14:sldId id="291"/>
          </p14:sldIdLst>
        </p14:section>
        <p14:section name="2. The + and * operators" id="{0F8AA56B-E23E-4C6D-8D3A-B01E41657869}">
          <p14:sldIdLst>
            <p14:sldId id="275"/>
          </p14:sldIdLst>
        </p14:section>
        <p14:section name="3. Calling, indexing, slicing" id="{71D19DE5-BCC3-455D-A8F6-FB2F4E60847F}">
          <p14:sldIdLst>
            <p14:sldId id="277"/>
          </p14:sldIdLst>
        </p14:section>
        <p14:section name="4. Updating and unmutable type" id="{68422A9B-1FB1-4CE3-A5EC-A58C4C825D39}">
          <p14:sldIdLst>
            <p14:sldId id="278"/>
          </p14:sldIdLst>
        </p14:section>
        <p14:section name="5. Replacing a substring in a string" id="{45B3CF79-2035-4E91-ADA4-2C98BAC8DA66}">
          <p14:sldIdLst>
            <p14:sldId id="279"/>
          </p14:sldIdLst>
        </p14:section>
        <p14:section name="6. Traversing a string" id="{F612EDBF-0392-4B7A-8E4F-167953412D2F}">
          <p14:sldIdLst>
            <p14:sldId id="292"/>
            <p14:sldId id="280"/>
            <p14:sldId id="293"/>
            <p14:sldId id="312"/>
          </p14:sldIdLst>
        </p14:section>
        <p14:section name="7. Membership in operator" id="{55FBE1AC-2977-4677-9DD8-DDDA81D06722}">
          <p14:sldIdLst>
            <p14:sldId id="281"/>
          </p14:sldIdLst>
        </p14:section>
        <p14:section name="Activity 1" id="{4820FF76-EB71-4AA9-9E2B-769E20B664DB}">
          <p14:sldIdLst>
            <p14:sldId id="296"/>
            <p14:sldId id="298"/>
          </p14:sldIdLst>
        </p14:section>
        <p14:section name="Activity 2" id="{6C6D0FD6-92A6-447C-9ADC-AC613AC75034}">
          <p14:sldIdLst>
            <p14:sldId id="299"/>
            <p14:sldId id="297"/>
          </p14:sldIdLst>
        </p14:section>
        <p14:section name="Activity 3" id="{8CFA8C32-8958-449D-81D8-D421FF83292F}">
          <p14:sldIdLst>
            <p14:sldId id="300"/>
            <p14:sldId id="301"/>
          </p14:sldIdLst>
        </p14:section>
        <p14:section name="8. Booleans comparisons on strings" id="{808ED6FA-E016-4B09-8A6A-BE54DF4AEB53}">
          <p14:sldIdLst>
            <p14:sldId id="283"/>
          </p14:sldIdLst>
        </p14:section>
        <p14:section name="9. Printing and formatting" id="{55491837-DAA3-4060-B783-36E613A50FC5}">
          <p14:sldIdLst>
            <p14:sldId id="276"/>
            <p14:sldId id="294"/>
          </p14:sldIdLst>
        </p14:section>
        <p14:section name="10. Lists &lt;-&gt; Strings conversions" id="{D01F0F68-EF44-4BD9-9069-475B29514539}">
          <p14:sldIdLst>
            <p14:sldId id="285"/>
            <p14:sldId id="295"/>
          </p14:sldIdLst>
        </p14:section>
        <p14:section name="11. Splitting a string" id="{C7876911-9FBA-4912-80C4-FDB0A3B62AF3}">
          <p14:sldIdLst>
            <p14:sldId id="287"/>
          </p14:sldIdLst>
        </p14:section>
        <p14:section name="Activity 4" id="{0573C188-C64F-4C44-98FE-185F49DE26B0}">
          <p14:sldIdLst>
            <p14:sldId id="303"/>
            <p14:sldId id="304"/>
            <p14:sldId id="305"/>
          </p14:sldIdLst>
        </p14:section>
        <p14:section name="12. Characters types checks" id="{098C51F2-A366-418D-809F-A51F3DD7219F}">
          <p14:sldIdLst>
            <p14:sldId id="288"/>
          </p14:sldIdLst>
        </p14:section>
        <p14:section name="Activity 5" id="{F752E33E-8329-4B62-858E-0E74865A44B7}">
          <p14:sldIdLst>
            <p14:sldId id="306"/>
          </p14:sldIdLst>
        </p14:section>
        <p14:section name="RTFM" id="{82A43DEA-23DC-477F-BB73-5D2B59F7259C}">
          <p14:sldIdLst>
            <p14:sldId id="307"/>
          </p14:sldIdLst>
        </p14:section>
        <p14:section name="Conclusion" id="{8FC5B4E0-8B82-44CE-8E2E-949C5DB81C7E}">
          <p14:sldIdLst>
            <p14:sldId id="273"/>
          </p14:sldIdLst>
        </p14:section>
        <p14:section name="More stuff: Find method" id="{3DF2C06A-1FDA-4662-B9CC-9998073EA9EB}">
          <p14:sldIdLst>
            <p14:sldId id="282"/>
          </p14:sldIdLst>
        </p14:section>
        <p14:section name="More stuff: sorting" id="{5F9ED3BF-9AB0-4623-BEF9-FBE49B0A329D}">
          <p14:sldIdLst>
            <p14:sldId id="284"/>
          </p14:sldIdLst>
        </p14:section>
        <p14:section name="More stuff: Stripping a string" id="{6F2FB69C-2622-45BD-B822-F86459646B0B}">
          <p14:sldIdLst>
            <p14:sldId id="286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python.org/3/library/string.html#formatstrings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ython.org/2/library/string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2022 – W5S1-2</a:t>
            </a:r>
            <a:br>
              <a:rPr lang="en-US" dirty="0"/>
            </a:br>
            <a:r>
              <a:rPr lang="en-US" dirty="0"/>
              <a:t>First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48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operators on strings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5132842-46F7-4A3B-9FAE-C6E3E590B3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Strings behave as lists.</a:t>
                </a:r>
              </a:p>
              <a:p>
                <a:r>
                  <a:rPr lang="en-US" dirty="0"/>
                  <a:t>For this reason,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will </a:t>
                </a:r>
                <a:r>
                  <a:rPr lang="en-US" b="1" dirty="0"/>
                  <a:t>concatenate</a:t>
                </a:r>
                <a:r>
                  <a:rPr lang="en-US" dirty="0"/>
                  <a:t> </a:t>
                </a:r>
                <a:r>
                  <a:rPr lang="en-US" b="1" dirty="0"/>
                  <a:t>two</a:t>
                </a:r>
                <a:r>
                  <a:rPr lang="en-US" dirty="0"/>
                  <a:t> </a:t>
                </a:r>
                <a:r>
                  <a:rPr lang="en-US" b="1" dirty="0"/>
                  <a:t>strings,</a:t>
                </a:r>
              </a:p>
              <a:p>
                <a:r>
                  <a:rPr lang="en-US" dirty="0"/>
                  <a:t>And 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will </a:t>
                </a:r>
                <a:r>
                  <a:rPr lang="en-US" b="1" dirty="0"/>
                  <a:t>repeat</a:t>
                </a:r>
                <a:r>
                  <a:rPr lang="en-US" dirty="0"/>
                  <a:t> </a:t>
                </a:r>
                <a:r>
                  <a:rPr lang="en-US" b="1" dirty="0"/>
                  <a:t>and</a:t>
                </a:r>
                <a:r>
                  <a:rPr lang="en-US" dirty="0"/>
                  <a:t> </a:t>
                </a:r>
                <a:r>
                  <a:rPr lang="en-US" b="1" dirty="0"/>
                  <a:t>concatenate</a:t>
                </a:r>
                <a:r>
                  <a:rPr lang="en-US" dirty="0"/>
                  <a:t> a string </a:t>
                </a:r>
                <a:r>
                  <a:rPr lang="en-US" b="1" dirty="0"/>
                  <a:t>n</a:t>
                </a:r>
                <a:r>
                  <a:rPr lang="en-US" dirty="0"/>
                  <a:t> </a:t>
                </a:r>
                <a:r>
                  <a:rPr lang="en-US" b="1" dirty="0"/>
                  <a:t>times</a:t>
                </a:r>
                <a:r>
                  <a:rPr lang="en-US" dirty="0"/>
                  <a:t>, with </a:t>
                </a:r>
                <a:r>
                  <a:rPr lang="en-US" b="1" dirty="0"/>
                  <a:t>n</a:t>
                </a:r>
                <a:r>
                  <a:rPr lang="en-US" dirty="0"/>
                  <a:t> being an </a:t>
                </a:r>
                <a:r>
                  <a:rPr lang="en-US" b="1" dirty="0"/>
                  <a:t>integer</a:t>
                </a:r>
                <a:r>
                  <a:rPr lang="en-US" dirty="0"/>
                  <a:t> </a:t>
                </a:r>
                <a:r>
                  <a:rPr lang="en-US" b="1" dirty="0"/>
                  <a:t>positive</a:t>
                </a:r>
                <a:r>
                  <a:rPr lang="en-US" dirty="0"/>
                  <a:t> </a:t>
                </a:r>
                <a:r>
                  <a:rPr lang="en-US" b="1" dirty="0"/>
                  <a:t>value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D8D9403-E58D-4F44-8E54-F6B61C34A4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3A74323-C237-4F15-BCE8-CB38734ADF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36307" r="29936" b="30872"/>
          <a:stretch/>
        </p:blipFill>
        <p:spPr>
          <a:xfrm>
            <a:off x="6096000" y="1926205"/>
            <a:ext cx="5931877" cy="458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64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1BEB7C-D252-4CC5-9D04-4C1549F67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and slicing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4BA289-8C5D-487C-8EC3-99ED724163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As with lists, you can</a:t>
            </a:r>
          </a:p>
          <a:p>
            <a:r>
              <a:rPr lang="en-US" b="1" dirty="0"/>
              <a:t>index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character</a:t>
            </a:r>
            <a:r>
              <a:rPr lang="en-US" dirty="0"/>
              <a:t> at the index position.</a:t>
            </a:r>
          </a:p>
          <a:p>
            <a:r>
              <a:rPr lang="en-US" b="1" dirty="0"/>
              <a:t>slice</a:t>
            </a:r>
            <a:r>
              <a:rPr lang="en-US" dirty="0"/>
              <a:t> a string, by using the bracket notation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 on a list.</a:t>
            </a:r>
            <a:br>
              <a:rPr lang="en-US" dirty="0"/>
            </a:br>
            <a:r>
              <a:rPr lang="en-US" dirty="0"/>
              <a:t>It returns the </a:t>
            </a:r>
            <a:r>
              <a:rPr lang="en-US" b="1" dirty="0"/>
              <a:t>substring</a:t>
            </a:r>
            <a:r>
              <a:rPr lang="en-US" dirty="0"/>
              <a:t> with specified indexes.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CCB9BF1-E6A8-4422-B2F9-945C688CAD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8461" r="77692" b="14667"/>
          <a:stretch/>
        </p:blipFill>
        <p:spPr>
          <a:xfrm>
            <a:off x="6510214" y="1825625"/>
            <a:ext cx="5142257" cy="36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220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21FE8FA-C110-4373-8CFC-CB2F97D5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Unmutable</a:t>
            </a:r>
            <a:r>
              <a:rPr lang="en-US" dirty="0"/>
              <a:t> types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53E355-3256-4B14-AD97-1DE39F0E7F5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major difference between lists and strings, however, is that strings are </a:t>
            </a:r>
            <a:r>
              <a:rPr lang="en-US" b="1" dirty="0" err="1">
                <a:solidFill>
                  <a:srgbClr val="7030A0"/>
                </a:solidFill>
              </a:rPr>
              <a:t>unmutable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7030A0"/>
                </a:solidFill>
              </a:rPr>
              <a:t>Unmutable</a:t>
            </a:r>
            <a:r>
              <a:rPr lang="en-US" dirty="0"/>
              <a:t> means that you can not modify parts of it, by using the bracket notation, as you would with lists.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33DE0-428E-4517-BA9B-3F294901AD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0924" r="74093" b="18358"/>
          <a:stretch/>
        </p:blipFill>
        <p:spPr>
          <a:xfrm>
            <a:off x="6533663" y="38820"/>
            <a:ext cx="5572369" cy="681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77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A5D2-5500-4102-89B2-8BEA31B7D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parts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7B79C7-3C52-48D3-B005-973D0E4AA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932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Instead, the strings come with a </a:t>
            </a:r>
            <a:r>
              <a:rPr lang="en-US" b="1" dirty="0"/>
              <a:t>replace() </a:t>
            </a:r>
            <a:r>
              <a:rPr lang="en-US" dirty="0"/>
              <a:t>method.</a:t>
            </a:r>
          </a:p>
          <a:p>
            <a:r>
              <a:rPr lang="en-US" dirty="0"/>
              <a:t>Its two parameter are </a:t>
            </a:r>
            <a:r>
              <a:rPr lang="en-US" b="1" dirty="0"/>
              <a:t>strings</a:t>
            </a:r>
            <a:r>
              <a:rPr lang="en-US" dirty="0"/>
              <a:t> </a:t>
            </a:r>
            <a:r>
              <a:rPr lang="en-US" b="1" dirty="0"/>
              <a:t>s1</a:t>
            </a:r>
            <a:r>
              <a:rPr lang="en-US" dirty="0"/>
              <a:t> and </a:t>
            </a:r>
            <a:r>
              <a:rPr lang="en-US" b="1" dirty="0"/>
              <a:t>s2</a:t>
            </a:r>
            <a:r>
              <a:rPr lang="en-US" dirty="0"/>
              <a:t> and the method is applied on a third </a:t>
            </a:r>
            <a:r>
              <a:rPr lang="en-US" b="1" dirty="0"/>
              <a:t>string</a:t>
            </a:r>
            <a:r>
              <a:rPr lang="en-US" dirty="0"/>
              <a:t> </a:t>
            </a:r>
            <a:r>
              <a:rPr lang="en-US" b="1" dirty="0"/>
              <a:t>s3</a:t>
            </a:r>
            <a:r>
              <a:rPr lang="en-US" dirty="0"/>
              <a:t>.</a:t>
            </a:r>
          </a:p>
          <a:p>
            <a:r>
              <a:rPr lang="en-US" dirty="0"/>
              <a:t>The output is a new string, consisting of the third string s3, where the substring </a:t>
            </a:r>
            <a:r>
              <a:rPr lang="en-US" b="1" dirty="0"/>
              <a:t>s1</a:t>
            </a:r>
            <a:r>
              <a:rPr lang="en-US" dirty="0"/>
              <a:t> has been replaced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replace() </a:t>
            </a:r>
            <a:r>
              <a:rPr lang="en-US" dirty="0"/>
              <a:t>method replaces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occurrences</a:t>
            </a:r>
            <a:r>
              <a:rPr lang="en-US" dirty="0"/>
              <a:t> of </a:t>
            </a:r>
            <a:r>
              <a:rPr lang="en-US" b="1" dirty="0"/>
              <a:t>s1</a:t>
            </a:r>
            <a:r>
              <a:rPr lang="en-US" dirty="0"/>
              <a:t> in </a:t>
            </a:r>
            <a:r>
              <a:rPr lang="en-US" b="1" dirty="0"/>
              <a:t>s3</a:t>
            </a:r>
            <a:r>
              <a:rPr lang="en-US" dirty="0"/>
              <a:t> with </a:t>
            </a:r>
            <a:r>
              <a:rPr lang="en-US" b="1" dirty="0"/>
              <a:t>s2</a:t>
            </a:r>
            <a:r>
              <a:rPr lang="en-US" dirty="0"/>
              <a:t>.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9838D8-203C-4852-9A23-34683712E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60408" r="26454" b="27592"/>
          <a:stretch/>
        </p:blipFill>
        <p:spPr>
          <a:xfrm>
            <a:off x="6327212" y="3480732"/>
            <a:ext cx="5693230" cy="12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06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FBBB68-ED9F-48C3-B89B-93669AC44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34939" r="32882" b="27102"/>
          <a:stretch/>
        </p:blipFill>
        <p:spPr>
          <a:xfrm>
            <a:off x="6484776" y="365125"/>
            <a:ext cx="5374433" cy="60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524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100338-D9BD-4DB9-9AEE-2983224D1D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41306" r="30434" b="21224"/>
          <a:stretch/>
        </p:blipFill>
        <p:spPr>
          <a:xfrm>
            <a:off x="6506547" y="1579800"/>
            <a:ext cx="5047861" cy="459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31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</a:p>
          <a:p>
            <a:r>
              <a:rPr lang="en-US" dirty="0"/>
              <a:t>Index- and element-wise</a:t>
            </a:r>
            <a:br>
              <a:rPr lang="en-US" dirty="0"/>
            </a:br>
            <a:r>
              <a:rPr lang="en-US" dirty="0"/>
              <a:t>with enumerate.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D0FBE-74D7-4430-8B5C-70211DC1B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564" r="27051" b="32923"/>
          <a:stretch/>
        </p:blipFill>
        <p:spPr>
          <a:xfrm>
            <a:off x="6170688" y="1690689"/>
            <a:ext cx="5838410" cy="4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641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911614-C138-42E8-BD51-CB6C54048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FB7D9AA-90F1-42BB-A9F3-BED5D0368A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Because strings are roughly the same things as lists, they can be traversed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</a:t>
            </a:r>
          </a:p>
          <a:p>
            <a:r>
              <a:rPr lang="en-US" dirty="0"/>
              <a:t>Element-wise,</a:t>
            </a:r>
          </a:p>
          <a:p>
            <a:r>
              <a:rPr lang="en-US" dirty="0"/>
              <a:t>Index-wise,</a:t>
            </a:r>
          </a:p>
          <a:p>
            <a:r>
              <a:rPr lang="en-US" dirty="0"/>
              <a:t>Index- and element-wise</a:t>
            </a:r>
            <a:br>
              <a:rPr lang="en-US" dirty="0"/>
            </a:br>
            <a:r>
              <a:rPr lang="en-US" dirty="0"/>
              <a:t>with enumerate.</a:t>
            </a:r>
          </a:p>
          <a:p>
            <a:r>
              <a:rPr lang="en-US" dirty="0"/>
              <a:t>(Zip, etc. </a:t>
            </a:r>
            <a:r>
              <a:rPr lang="en-US"/>
              <a:t>also works!)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FD0FBE-74D7-4430-8B5C-70211DC1BB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564" r="27051" b="32923"/>
          <a:stretch/>
        </p:blipFill>
        <p:spPr>
          <a:xfrm>
            <a:off x="6170688" y="1690689"/>
            <a:ext cx="5838410" cy="4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12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BBC1548-A041-47C4-AA89-A8278DD4C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57AFA81-1270-45FB-916F-531AED9B7D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the </a:t>
            </a:r>
            <a:r>
              <a:rPr lang="en-US" b="1" dirty="0">
                <a:solidFill>
                  <a:srgbClr val="00B050"/>
                </a:solidFill>
              </a:rPr>
              <a:t>in</a:t>
            </a:r>
            <a:r>
              <a:rPr lang="en-US" dirty="0"/>
              <a:t> keyword can be used to check if a character or a string appears in another string.</a:t>
            </a:r>
          </a:p>
          <a:p>
            <a:r>
              <a:rPr lang="en-US" dirty="0"/>
              <a:t>It returns a Boolean set to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or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accordingly.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AF256-3C5D-46D3-89F6-D40AD765E3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35692" r="32885" b="37436"/>
          <a:stretch/>
        </p:blipFill>
        <p:spPr>
          <a:xfrm>
            <a:off x="6258110" y="1227015"/>
            <a:ext cx="5773403" cy="472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4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Is it a palindrome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palindrome</a:t>
            </a:r>
            <a:r>
              <a:rPr lang="en-US" dirty="0"/>
              <a:t> is a word, number, phrase, or other sequence of characters which reads the same backward as forward, such as madam, racecar, etc.</a:t>
            </a:r>
          </a:p>
          <a:p>
            <a:r>
              <a:rPr lang="en-US" dirty="0"/>
              <a:t>There are also numeric palindromes, including date/time stamps using short digits 11/11/11 11:11 and long digits 02/02/2020.</a:t>
            </a:r>
          </a:p>
          <a:p>
            <a:r>
              <a:rPr lang="en-US" dirty="0"/>
              <a:t>Sentence-length palindromes may be written when allowances are made for adjustments to capital letters, punctuation, and word dividers, such as "A man, a plan, a canal, Panama!".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0C5EFC7-0615-4060-8398-CB157294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77" y="4182475"/>
            <a:ext cx="4595623" cy="25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86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7D888-184B-47BC-9878-669B95E1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and </a:t>
            </a:r>
            <a:r>
              <a:rPr lang="en-US"/>
              <a:t>course feedback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C5538-584E-40DD-8362-F384CBB2D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You should have received a survey link, asking for your feedback about this summer school.</a:t>
            </a:r>
          </a:p>
          <a:p>
            <a:endParaRPr lang="en-GB" dirty="0"/>
          </a:p>
          <a:p>
            <a:r>
              <a:rPr lang="en-GB" dirty="0"/>
              <a:t>If not done already, take a minute to fill it up!</a:t>
            </a:r>
          </a:p>
        </p:txBody>
      </p:sp>
    </p:spTree>
    <p:extLst>
      <p:ext uri="{BB962C8B-B14F-4D97-AF65-F5344CB8AC3E}">
        <p14:creationId xmlns:p14="http://schemas.microsoft.com/office/powerpoint/2010/main" val="206948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– Is it a palindrome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</a:t>
            </a:r>
            <a:r>
              <a:rPr lang="en-US" b="1" dirty="0"/>
              <a:t>palindrome</a:t>
            </a:r>
            <a:r>
              <a:rPr lang="en-US" dirty="0"/>
              <a:t> is a word, number, phrase, or other sequence of characters which reads the same backward as forward, such as madam, racecar, etc.</a:t>
            </a:r>
          </a:p>
          <a:p>
            <a:r>
              <a:rPr lang="en-US" dirty="0"/>
              <a:t>There are also numeric palindromes, including date/time stamps using short digits 11/11/11 11:11 and long digits 02/02/2020.</a:t>
            </a:r>
          </a:p>
          <a:p>
            <a:r>
              <a:rPr lang="en-US" dirty="0"/>
              <a:t>Sentence-length palindromes may be written when allowances are made for adjustments to capital letters, punctuation, and word dividers, such as "A man, a plan, a canal, Panama!".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is_palindrome</a:t>
            </a:r>
            <a:r>
              <a:rPr lang="en-US" b="1" dirty="0"/>
              <a:t>()</a:t>
            </a:r>
            <a:r>
              <a:rPr lang="en-US" dirty="0"/>
              <a:t>, which receives a </a:t>
            </a:r>
            <a:r>
              <a:rPr lang="en-US" b="1" dirty="0"/>
              <a:t>single word</a:t>
            </a:r>
            <a:r>
              <a:rPr lang="en-US" dirty="0"/>
              <a:t>, in a string variable </a:t>
            </a:r>
            <a:r>
              <a:rPr lang="en-US" b="1" dirty="0"/>
              <a:t>word</a:t>
            </a:r>
            <a:r>
              <a:rPr lang="en-US" dirty="0"/>
              <a:t> as its sole input parameter.</a:t>
            </a:r>
          </a:p>
          <a:p>
            <a:r>
              <a:rPr lang="en-US" dirty="0"/>
              <a:t>It should return </a:t>
            </a:r>
            <a:r>
              <a:rPr lang="en-US" b="1" dirty="0"/>
              <a:t>True</a:t>
            </a:r>
            <a:r>
              <a:rPr lang="en-US" dirty="0"/>
              <a:t> if the string in question is a </a:t>
            </a:r>
            <a:r>
              <a:rPr lang="en-US" b="1" dirty="0"/>
              <a:t>palindrome</a:t>
            </a:r>
            <a:r>
              <a:rPr lang="en-US" dirty="0"/>
              <a:t>.</a:t>
            </a:r>
          </a:p>
          <a:p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 </a:t>
            </a:r>
            <a:r>
              <a:rPr lang="en-US" b="1" dirty="0"/>
              <a:t>otherwise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0C5EFC7-0615-4060-8398-CB1572946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77" y="4182475"/>
            <a:ext cx="4595623" cy="255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619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856BC34E-8340-4A08-BA81-2482BB2A2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1" b="29801"/>
          <a:stretch/>
        </p:blipFill>
        <p:spPr>
          <a:xfrm>
            <a:off x="7459980" y="4224611"/>
            <a:ext cx="2911035" cy="252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00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1337 speak translators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err="1"/>
              <a:t>Leet</a:t>
            </a:r>
            <a:r>
              <a:rPr lang="en-US" dirty="0"/>
              <a:t> (or "1337") is a system of modified spellings used primarily on the Internet. It often uses character replacements in ways that play on the similarity of their glyphs via reflection or other resemblance.</a:t>
            </a:r>
          </a:p>
          <a:p>
            <a:pPr marL="0" indent="0">
              <a:buNone/>
            </a:pPr>
            <a:r>
              <a:rPr lang="en-US" dirty="0" err="1"/>
              <a:t>Leet</a:t>
            </a:r>
            <a:r>
              <a:rPr lang="en-US" dirty="0"/>
              <a:t> speak replaces the letters I with 1, the letters Z with 2, the letters E with 3, the letters A with 4, the letters S with 5, the letters T with 7, the letters B with 8, the letters O with 0.</a:t>
            </a:r>
          </a:p>
          <a:p>
            <a:pPr marL="0" indent="0">
              <a:buNone/>
            </a:pPr>
            <a:r>
              <a:rPr lang="en-US" dirty="0"/>
              <a:t>For instance, the English sentence "HELLO THERE, HOW ARE YOU?" will write in </a:t>
            </a:r>
            <a:r>
              <a:rPr lang="en-US" dirty="0" err="1"/>
              <a:t>leet</a:t>
            </a:r>
            <a:r>
              <a:rPr lang="en-US" dirty="0"/>
              <a:t> speak as "H3LL0 7H3R3, H0W 4R3 Y0U?".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FC530-9A28-4B16-B5AC-1AD6E50DBE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Write a function </a:t>
            </a:r>
            <a:r>
              <a:rPr lang="en-US" b="1" dirty="0" err="1"/>
              <a:t>eng_to_leet</a:t>
            </a:r>
            <a:r>
              <a:rPr lang="en-US" b="1" dirty="0"/>
              <a:t>().</a:t>
            </a:r>
          </a:p>
          <a:p>
            <a:r>
              <a:rPr lang="en-US" dirty="0"/>
              <a:t>It receives a single parameter, </a:t>
            </a:r>
            <a:r>
              <a:rPr lang="en-US" b="1" dirty="0" err="1"/>
              <a:t>eng_str</a:t>
            </a:r>
            <a:r>
              <a:rPr lang="en-US" dirty="0"/>
              <a:t>, which corresponds to a sentence in English, written in capital letters.</a:t>
            </a:r>
          </a:p>
          <a:p>
            <a:r>
              <a:rPr lang="en-US" dirty="0"/>
              <a:t>It returns the equivalent sentence in </a:t>
            </a:r>
            <a:r>
              <a:rPr lang="en-US" dirty="0" err="1"/>
              <a:t>leet</a:t>
            </a:r>
            <a:r>
              <a:rPr lang="en-US" dirty="0"/>
              <a:t> speak.</a:t>
            </a:r>
          </a:p>
          <a:p>
            <a:r>
              <a:rPr lang="en-US" dirty="0"/>
              <a:t>Do so by modifying the letters with numbers, by following the rules we defined earlier.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6640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B0FCB-2D58-4D14-BC5C-DC98A93CF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99F1-FA9F-49FF-8E57-510EC46B70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hangman is a game where one player thinks of a word, phrase or sentence and the other(s) tries to guess it by suggesting letters within a certain number of guesses.</a:t>
            </a:r>
            <a:endParaRPr lang="en-GB" dirty="0"/>
          </a:p>
        </p:txBody>
      </p:sp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C9C73626-B06A-4261-ACDE-78A0FE047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731" y="926774"/>
            <a:ext cx="3953069" cy="52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503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F8640-86E3-40E4-B648-B879A0873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– Hangman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E51E5-63D8-4BE7-9CB1-C0B9F551B4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Write a function </a:t>
            </a:r>
            <a:r>
              <a:rPr lang="en-US" sz="1800" b="1" dirty="0"/>
              <a:t>hangman()</a:t>
            </a:r>
            <a:r>
              <a:rPr lang="en-US" sz="1800" dirty="0"/>
              <a:t>, which receives four arguments: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: a hidden word that the player must guess. Normally, this word would be hidden from the player, but we will show it for now, as a way to check our function hangman() works as intended.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: a single letter string, corresponding to a letter, which the player just proposed.</a:t>
            </a:r>
          </a:p>
          <a:p>
            <a:r>
              <a:rPr lang="en-US" sz="1800" dirty="0" err="1"/>
              <a:t>letters_list</a:t>
            </a:r>
            <a:r>
              <a:rPr lang="en-US" sz="1800" dirty="0"/>
              <a:t>: a list of letters, containing the previous propositions made by the user.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2F417-E2DA-40DD-9EBE-FA4786F535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This function returns three arguments:</a:t>
            </a:r>
          </a:p>
          <a:p>
            <a:r>
              <a:rPr lang="en-US" sz="1800" dirty="0" err="1"/>
              <a:t>revealed_word</a:t>
            </a:r>
            <a:r>
              <a:rPr lang="en-US" sz="1800" dirty="0"/>
              <a:t>: The revealed word consists of the </a:t>
            </a:r>
            <a:r>
              <a:rPr lang="en-US" sz="1800" dirty="0" err="1"/>
              <a:t>hidden_word</a:t>
            </a:r>
            <a:r>
              <a:rPr lang="en-US" sz="1800" dirty="0"/>
              <a:t>, where the letters in the parameters </a:t>
            </a:r>
            <a:r>
              <a:rPr lang="en-US" sz="1800" dirty="0" err="1"/>
              <a:t>proposed_letter</a:t>
            </a:r>
            <a:r>
              <a:rPr lang="en-US" sz="1800" dirty="0"/>
              <a:t> and </a:t>
            </a:r>
            <a:r>
              <a:rPr lang="en-US" sz="1800" dirty="0" err="1"/>
              <a:t>letters_list</a:t>
            </a:r>
            <a:r>
              <a:rPr lang="en-US" sz="1800" dirty="0"/>
              <a:t> are shown. the other letters are replaced with star (*) characters.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For instance, if the parameters are</a:t>
            </a:r>
          </a:p>
          <a:p>
            <a:r>
              <a:rPr lang="en-US" sz="1800" dirty="0" err="1"/>
              <a:t>hidden_word</a:t>
            </a:r>
            <a:r>
              <a:rPr lang="en-US" sz="1800" dirty="0"/>
              <a:t> = "</a:t>
            </a:r>
            <a:r>
              <a:rPr lang="en-US" sz="1800" dirty="0" err="1"/>
              <a:t>bulbazaur</a:t>
            </a:r>
            <a:r>
              <a:rPr lang="en-US" sz="1800" dirty="0"/>
              <a:t>",</a:t>
            </a:r>
          </a:p>
          <a:p>
            <a:r>
              <a:rPr lang="en-US" sz="1800" dirty="0" err="1"/>
              <a:t>proposed_letter</a:t>
            </a:r>
            <a:r>
              <a:rPr lang="en-US" sz="1800" dirty="0"/>
              <a:t> = "u",</a:t>
            </a:r>
          </a:p>
          <a:p>
            <a:r>
              <a:rPr lang="en-US" sz="1800" dirty="0"/>
              <a:t>and </a:t>
            </a:r>
            <a:r>
              <a:rPr lang="en-US" sz="1800" dirty="0" err="1"/>
              <a:t>letters_list</a:t>
            </a:r>
            <a:r>
              <a:rPr lang="en-US" sz="1800" dirty="0"/>
              <a:t> = ["e", "a", "r"] are passed to the function hangman(),</a:t>
            </a:r>
          </a:p>
          <a:p>
            <a:pPr marL="0" indent="0">
              <a:buNone/>
            </a:pPr>
            <a:r>
              <a:rPr lang="en-US" sz="1800" dirty="0"/>
              <a:t>Then it will return </a:t>
            </a:r>
            <a:r>
              <a:rPr lang="en-US" sz="1800" dirty="0" err="1"/>
              <a:t>revealed_word</a:t>
            </a:r>
            <a:r>
              <a:rPr lang="en-US" sz="1800" dirty="0"/>
              <a:t> = "*u**a*</a:t>
            </a:r>
            <a:r>
              <a:rPr lang="en-US" sz="1800" dirty="0" err="1"/>
              <a:t>aur</a:t>
            </a:r>
            <a:r>
              <a:rPr lang="en-US" sz="1800" dirty="0"/>
              <a:t>". Note that all occurrences of the proposed letters should be displayed.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88044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38B003-8EA0-4EF0-95A0-6AD42BCC9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 on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C79B70-AC51-42EE-BF67-C94E8CA74C0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you have seen earlier, we can use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(resp. </a:t>
            </a:r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dirty="0"/>
              <a:t>) to check if two strings are identical (resp. different).</a:t>
            </a:r>
          </a:p>
          <a:p>
            <a:r>
              <a:rPr lang="en-US" dirty="0"/>
              <a:t>The comparison operators (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dirty="0"/>
              <a:t>) can also be used.</a:t>
            </a:r>
          </a:p>
          <a:p>
            <a:r>
              <a:rPr lang="en-US" dirty="0"/>
              <a:t>These comparison operators compare the alphabetical order between strings.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316C23-6907-4DD5-9D51-89AB5D2042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4667" r="32115" b="28000"/>
          <a:stretch/>
        </p:blipFill>
        <p:spPr>
          <a:xfrm>
            <a:off x="6729045" y="1481748"/>
            <a:ext cx="4923694" cy="51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00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3F6E-2166-4C59-9B0A-16249D1A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 formatting with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endParaRPr lang="en-GB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36A6F-85FA-455C-95EA-EBE199D1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seen how the </a:t>
            </a:r>
            <a:r>
              <a:rPr lang="en-US" b="1" dirty="0"/>
              <a:t>format() </a:t>
            </a:r>
            <a:r>
              <a:rPr lang="en-US" dirty="0"/>
              <a:t>method could be used to insert the values of some variables inside a string. It can operate with indexes or even keywords.</a:t>
            </a:r>
          </a:p>
          <a:p>
            <a:r>
              <a:rPr lang="en-US" dirty="0"/>
              <a:t>Some arguments can also be passed to the placeholders {}, but this is out of the scope of this class.</a:t>
            </a:r>
          </a:p>
          <a:p>
            <a:r>
              <a:rPr lang="en-US" dirty="0">
                <a:hlinkClick r:id="rId2"/>
              </a:rPr>
              <a:t>https://docs.python.org/3/library/string.html#formatstrings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FAD343-0F18-4835-A98D-6A0E028297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4" t="45539" r="10000" b="32102"/>
          <a:stretch/>
        </p:blipFill>
        <p:spPr>
          <a:xfrm>
            <a:off x="900720" y="4622800"/>
            <a:ext cx="10622313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093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2FA40-5516-4A40-9A8A-AEB7D1904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F-strings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FEC51-5EC5-4113-844D-355FEE4C8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latest versions of Python (3.7+) came with </a:t>
            </a:r>
            <a:r>
              <a:rPr lang="en-US" b="1" dirty="0"/>
              <a:t>F-strings: </a:t>
            </a:r>
            <a:r>
              <a:rPr lang="en-US" dirty="0"/>
              <a:t>the </a:t>
            </a:r>
            <a:r>
              <a:rPr lang="en-US" b="1" dirty="0"/>
              <a:t>F-strings</a:t>
            </a:r>
            <a:r>
              <a:rPr lang="en-US" dirty="0"/>
              <a:t> are strings, but they are preceded by the letter </a:t>
            </a:r>
            <a:r>
              <a:rPr lang="en-US" b="1" dirty="0"/>
              <a:t>F</a:t>
            </a:r>
            <a:r>
              <a:rPr lang="en-US" dirty="0"/>
              <a:t>, to indicate that it contains some placeholders </a:t>
            </a:r>
            <a:r>
              <a:rPr lang="en-US" b="1" dirty="0"/>
              <a:t>{}</a:t>
            </a:r>
            <a:r>
              <a:rPr lang="en-US" dirty="0"/>
              <a:t>.</a:t>
            </a:r>
          </a:p>
          <a:p>
            <a:r>
              <a:rPr lang="en-US" dirty="0"/>
              <a:t>In F-strings, you can directly pass some variable names </a:t>
            </a:r>
            <a:r>
              <a:rPr lang="en-US" b="1" dirty="0"/>
              <a:t>inside</a:t>
            </a:r>
            <a:r>
              <a:rPr lang="en-US" dirty="0"/>
              <a:t> the placeholders, which is simpler than using </a:t>
            </a:r>
            <a:r>
              <a:rPr lang="en-US" b="1" dirty="0">
                <a:solidFill>
                  <a:srgbClr val="00B050"/>
                </a:solidFill>
              </a:rPr>
              <a:t>format</a:t>
            </a:r>
            <a:r>
              <a:rPr lang="en-US" b="1" dirty="0"/>
              <a:t>()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98840F-B7AF-4A70-8B56-36AED6457E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5143" r="26454" b="54041"/>
          <a:stretch/>
        </p:blipFill>
        <p:spPr>
          <a:xfrm>
            <a:off x="6005817" y="2724539"/>
            <a:ext cx="6186184" cy="2379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79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&lt;-&gt;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Because lists and strings are roughly the same thing, it is sometimes convenient to convert one into the other.</a:t>
            </a:r>
          </a:p>
          <a:p>
            <a:r>
              <a:rPr lang="en-US" b="1" dirty="0"/>
              <a:t>Str -&gt; List:</a:t>
            </a:r>
            <a:r>
              <a:rPr lang="en-US" dirty="0"/>
              <a:t> easily done with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()</a:t>
            </a:r>
            <a:r>
              <a:rPr lang="en-US" dirty="0"/>
              <a:t>, which gives a list of characters.</a:t>
            </a:r>
            <a:endParaRPr lang="en-GB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3E3B2C-E9F6-4991-AAAC-40AB67C77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5945" r="31410" b="46051"/>
          <a:stretch/>
        </p:blipFill>
        <p:spPr>
          <a:xfrm>
            <a:off x="5728676" y="1766277"/>
            <a:ext cx="6368614" cy="302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11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D0626E5-B006-47B4-BBEE-A3955F5A6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Lists &lt;-&gt; Strings conversions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7C0669-7C43-4B67-9781-18BD74E0E9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List -&gt; Str: </a:t>
            </a:r>
            <a:r>
              <a:rPr lang="en-US" dirty="0"/>
              <a:t>done with the </a:t>
            </a:r>
            <a:r>
              <a:rPr lang="en-US" b="1" dirty="0">
                <a:solidFill>
                  <a:srgbClr val="00B050"/>
                </a:solidFill>
              </a:rPr>
              <a:t>join</a:t>
            </a:r>
            <a:r>
              <a:rPr lang="en-US" b="1" dirty="0"/>
              <a:t>() </a:t>
            </a:r>
            <a:r>
              <a:rPr lang="en-US" dirty="0"/>
              <a:t>method, often applied on an empty string </a:t>
            </a:r>
            <a:r>
              <a:rPr lang="en-US" b="1" dirty="0">
                <a:solidFill>
                  <a:srgbClr val="00B050"/>
                </a:solidFill>
              </a:rPr>
              <a:t>“”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Applying it on something else than an empty string leads to… interesting results.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4C77BE-F8D1-42E8-BFF4-4D7AD50E7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67" t="55179" r="28205" b="20205"/>
          <a:stretch/>
        </p:blipFill>
        <p:spPr>
          <a:xfrm>
            <a:off x="5865448" y="1739657"/>
            <a:ext cx="6292673" cy="319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9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C27A1-872B-4512-97FD-251849D31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61D4F-5527-4C8D-B75C-E04896A5C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dirty="0"/>
          </a:p>
          <a:p>
            <a:pPr marL="0" indent="0" algn="ctr">
              <a:buNone/>
            </a:pPr>
            <a:r>
              <a:rPr lang="en-US" sz="4400" dirty="0"/>
              <a:t>Let us continue with activities from the project (previous lecture!)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556191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ED907C-25FA-4427-B346-E329C55398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a string into a list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0FA6C0-1B4F-4546-858A-87DC4D1B42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26867"/>
          </a:xfrm>
        </p:spPr>
        <p:txBody>
          <a:bodyPr/>
          <a:lstStyle/>
          <a:p>
            <a:r>
              <a:rPr lang="en-US" dirty="0"/>
              <a:t>If needed you can split a large string into a list of smaller ones, with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</a:t>
            </a:r>
            <a:r>
              <a:rPr lang="en-US" dirty="0"/>
              <a:t> method.</a:t>
            </a:r>
          </a:p>
          <a:p>
            <a:r>
              <a:rPr lang="en-US" dirty="0"/>
              <a:t>By default, it returns a list of the different words in the string.</a:t>
            </a:r>
          </a:p>
          <a:p>
            <a:r>
              <a:rPr lang="en-US" dirty="0"/>
              <a:t>You can also specify a substring to use as a separator.</a:t>
            </a:r>
          </a:p>
          <a:p>
            <a:r>
              <a:rPr lang="en-US" dirty="0"/>
              <a:t>Typically convenient for dates (14/10/2020), hours (14:52:26), etc.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D54592-64EC-428F-898A-08524FC80D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23782" b="45231"/>
          <a:stretch/>
        </p:blipFill>
        <p:spPr>
          <a:xfrm>
            <a:off x="6172202" y="1825624"/>
            <a:ext cx="6011598" cy="277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87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pPr marL="0" indent="0">
              <a:buNone/>
            </a:pPr>
            <a:r>
              <a:rPr lang="en-US" dirty="0"/>
              <a:t>The user simply needs to create a memorable sentence containing multiple words.</a:t>
            </a:r>
          </a:p>
          <a:p>
            <a:pPr marL="0" indent="0">
              <a:buNone/>
            </a:pPr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977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pPr marL="0" indent="0">
              <a:buNone/>
            </a:pPr>
            <a:r>
              <a:rPr lang="en-US" dirty="0"/>
              <a:t>The user simply needs to create a memorable sentence containing multiple words.</a:t>
            </a:r>
          </a:p>
          <a:p>
            <a:pPr marL="0" indent="0">
              <a:buNone/>
            </a:pPr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37FA-BA3E-4D0F-9153-081E6BF0A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86939" cy="50323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For instance, the sentence</a:t>
            </a:r>
          </a:p>
          <a:p>
            <a:pPr marL="0" indent="0" algn="ctr">
              <a:buNone/>
            </a:pPr>
            <a:r>
              <a:rPr lang="en-US" b="1" dirty="0"/>
              <a:t>"I used to be an adventurer like you until I took an arrow to the knee“</a:t>
            </a:r>
          </a:p>
          <a:p>
            <a:pPr marL="0" indent="0">
              <a:buNone/>
            </a:pPr>
            <a:r>
              <a:rPr lang="en-US" dirty="0"/>
              <a:t>can be used to generate the following password </a:t>
            </a:r>
          </a:p>
          <a:p>
            <a:pPr marL="0" indent="0" algn="ctr">
              <a:buNone/>
            </a:pPr>
            <a:r>
              <a:rPr lang="en-US" b="1" dirty="0"/>
              <a:t>"I1u4t2b2a2a10l4y3u5I1t4a2a5t2t3k4“</a:t>
            </a:r>
          </a:p>
        </p:txBody>
      </p:sp>
    </p:spTree>
    <p:extLst>
      <p:ext uri="{BB962C8B-B14F-4D97-AF65-F5344CB8AC3E}">
        <p14:creationId xmlns:p14="http://schemas.microsoft.com/office/powerpoint/2010/main" val="37345378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570AB-A7C6-42A7-B368-6F9396CAB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Create password from sentence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7F393E-0F49-4FED-9A9E-8AE1C77ACB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passphrase</a:t>
            </a:r>
            <a:r>
              <a:rPr lang="en-US" dirty="0"/>
              <a:t> is a sentence which can be used to create passwords that are difficult to crack and easy to memorize.</a:t>
            </a:r>
          </a:p>
          <a:p>
            <a:pPr marL="0" indent="0">
              <a:buNone/>
            </a:pPr>
            <a:r>
              <a:rPr lang="en-US" dirty="0"/>
              <a:t>The user simply needs to create a memorable sentence containing multiple words.</a:t>
            </a:r>
          </a:p>
          <a:p>
            <a:pPr marL="0" indent="0">
              <a:buNone/>
            </a:pPr>
            <a:r>
              <a:rPr lang="en-US" dirty="0"/>
              <a:t>Later on, the user will assemble a password by alternating the first letter of each word in the passphrase and the number of characters in it. In addition, add the special characters when they appear.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A737FA-BA3E-4D0F-9153-081E6BF0A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886939" cy="503237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For instance, the sentence</a:t>
            </a:r>
          </a:p>
          <a:p>
            <a:pPr marL="0" indent="0" algn="ctr">
              <a:buNone/>
            </a:pPr>
            <a:r>
              <a:rPr lang="en-US" b="1" dirty="0"/>
              <a:t>"I used to be an adventurer like you until I took an arrow to the knee“</a:t>
            </a:r>
          </a:p>
          <a:p>
            <a:pPr marL="0" indent="0">
              <a:buNone/>
            </a:pPr>
            <a:r>
              <a:rPr lang="en-US" dirty="0"/>
              <a:t>can be used to generate the following password </a:t>
            </a:r>
          </a:p>
          <a:p>
            <a:pPr marL="0" indent="0" algn="ctr">
              <a:buNone/>
            </a:pPr>
            <a:r>
              <a:rPr lang="en-US" b="1" dirty="0"/>
              <a:t>"I1u4t2b2a2a10l4y3u5I1t4a2a5t2t3k4“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generate_password</a:t>
            </a:r>
            <a:r>
              <a:rPr lang="en-US" b="1" dirty="0"/>
              <a:t>()</a:t>
            </a:r>
            <a:r>
              <a:rPr lang="en-US" dirty="0"/>
              <a:t>, which receives a passphrase as its only parameter, and returns a single output, consisting of a string generated according to the method we described.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1872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05C25-A727-4D4E-9787-F0DB042E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Characters types check</a:t>
            </a:r>
            <a:br>
              <a:rPr lang="en-US" dirty="0"/>
            </a:br>
            <a:r>
              <a:rPr lang="en-US" dirty="0"/>
              <a:t>in strings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20067-BEB7-44FD-BFCD-AC952BBBBF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You can check for characters types in a string with 3 methods.</a:t>
            </a:r>
          </a:p>
          <a:p>
            <a:r>
              <a:rPr lang="en-US" b="1" dirty="0" err="1"/>
              <a:t>isalpha</a:t>
            </a:r>
            <a:r>
              <a:rPr lang="en-US" b="1" dirty="0"/>
              <a:t>()</a:t>
            </a:r>
            <a:r>
              <a:rPr lang="en-US" dirty="0"/>
              <a:t>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is characters are letters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isdigit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r>
              <a:rPr lang="en-US" b="1" dirty="0" err="1"/>
              <a:t>isalnum</a:t>
            </a:r>
            <a:r>
              <a:rPr lang="en-US" b="1" dirty="0"/>
              <a:t>() </a:t>
            </a:r>
            <a:r>
              <a:rPr lang="en-US" dirty="0"/>
              <a:t>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 if the characters are letters and digits only;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4E5FD-A546-40D9-B5B8-10989C7A5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7077" r="26667" b="15487"/>
          <a:stretch/>
        </p:blipFill>
        <p:spPr>
          <a:xfrm>
            <a:off x="6439878" y="627045"/>
            <a:ext cx="5707852" cy="617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6A7CC-2584-4C40-A525-E9AEECA80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5 – Password checker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F314-2CCD-4AF4-8D33-ABF7D09F2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04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password_check</a:t>
            </a:r>
            <a:r>
              <a:rPr lang="en-US" b="1" dirty="0"/>
              <a:t>()</a:t>
            </a:r>
            <a:r>
              <a:rPr lang="en-US" dirty="0"/>
              <a:t>, which receives a single parameter, password, consisting of a string variable.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function returns a </a:t>
            </a:r>
            <a:r>
              <a:rPr lang="en-US" dirty="0" err="1"/>
              <a:t>boolean</a:t>
            </a:r>
            <a:r>
              <a:rPr lang="en-US" dirty="0"/>
              <a:t> with value True if:</a:t>
            </a:r>
          </a:p>
          <a:p>
            <a:r>
              <a:rPr lang="en-US" dirty="0"/>
              <a:t>the password has at least 8 characters,</a:t>
            </a:r>
          </a:p>
          <a:p>
            <a:r>
              <a:rPr lang="en-US" dirty="0"/>
              <a:t>the password contains both letters and numbers,</a:t>
            </a:r>
          </a:p>
          <a:p>
            <a:r>
              <a:rPr lang="en-US" dirty="0"/>
              <a:t>and the password contains at least one special character (i.e. a non-number, non-letter character).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Otherwise, the function returns False.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5370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CEBC-755A-44FB-91AD-74A0CA11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2B1C-26C5-4858-9CB7-17C847C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Strings are one of the most furnished types in Python, with many more methods.</a:t>
            </a:r>
          </a:p>
          <a:p>
            <a:endParaRPr lang="en-GB" dirty="0"/>
          </a:p>
          <a:p>
            <a:r>
              <a:rPr lang="en-GB" dirty="0"/>
              <a:t>Read more about strings, here!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https://docs.python.org/2/library/string.html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3184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6867"/>
          </a:xfrm>
        </p:spPr>
        <p:txBody>
          <a:bodyPr>
            <a:normAutofit/>
          </a:bodyPr>
          <a:lstStyle/>
          <a:p>
            <a:r>
              <a:rPr lang="en-US" dirty="0"/>
              <a:t>The string type (and similarities with the list type)</a:t>
            </a:r>
          </a:p>
          <a:p>
            <a:r>
              <a:rPr lang="en-US" dirty="0"/>
              <a:t>Indexing, slicing, and traversing a string</a:t>
            </a:r>
          </a:p>
          <a:p>
            <a:r>
              <a:rPr lang="en-US" dirty="0"/>
              <a:t>Updating a string and </a:t>
            </a:r>
            <a:r>
              <a:rPr lang="en-US" dirty="0" err="1"/>
              <a:t>unmutability</a:t>
            </a:r>
            <a:endParaRPr lang="en-US" dirty="0"/>
          </a:p>
          <a:p>
            <a:r>
              <a:rPr lang="en-US" dirty="0"/>
              <a:t>Membership and find</a:t>
            </a:r>
          </a:p>
          <a:p>
            <a:r>
              <a:rPr lang="en-US" dirty="0"/>
              <a:t>Booleans on strings, sorting</a:t>
            </a:r>
          </a:p>
          <a:p>
            <a:r>
              <a:rPr lang="en-US" dirty="0"/>
              <a:t>Printing and formatting</a:t>
            </a:r>
          </a:p>
          <a:p>
            <a:r>
              <a:rPr lang="en-US" dirty="0"/>
              <a:t>Strings </a:t>
            </a:r>
            <a:r>
              <a:rPr lang="en-US" dirty="0">
                <a:sym typeface="Wingdings" panose="05000000000000000000" pitchFamily="2" charset="2"/>
              </a:rPr>
              <a:t>&lt;-&gt; </a:t>
            </a:r>
            <a:r>
              <a:rPr lang="en-US" dirty="0"/>
              <a:t>lists conversions</a:t>
            </a:r>
          </a:p>
          <a:p>
            <a:r>
              <a:rPr lang="en-US" dirty="0"/>
              <a:t>Splitting, character checking</a:t>
            </a:r>
          </a:p>
          <a:p>
            <a:r>
              <a:rPr lang="en-US" dirty="0"/>
              <a:t>(More stuff, RTFM!)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F0ECE-00D0-476D-AB51-5CD67D26B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find</a:t>
            </a:r>
            <a:r>
              <a:rPr lang="en-US" b="1" dirty="0"/>
              <a:t>()</a:t>
            </a:r>
            <a:r>
              <a:rPr lang="en-US" dirty="0"/>
              <a:t> method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D62B74-4974-46DE-9EFF-7CF6A9FDCC7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strings come with an additional method, called </a:t>
            </a:r>
            <a:r>
              <a:rPr lang="en-US" b="1" dirty="0"/>
              <a:t>find()</a:t>
            </a:r>
            <a:r>
              <a:rPr lang="en-US" dirty="0"/>
              <a:t>, which looks for a character or substring inside another string.</a:t>
            </a:r>
          </a:p>
          <a:p>
            <a:r>
              <a:rPr lang="en-US" dirty="0"/>
              <a:t>It returns the index of the first appears of said character or substring inside the string.</a:t>
            </a:r>
          </a:p>
          <a:p>
            <a:r>
              <a:rPr lang="en-US" dirty="0"/>
              <a:t>If the character or substring does not appear, it returns -1.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60D7BD-6407-4FF6-9A8D-0093A440C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56" t="40816" r="32041" b="33715"/>
          <a:stretch/>
        </p:blipFill>
        <p:spPr>
          <a:xfrm>
            <a:off x="6096000" y="1660955"/>
            <a:ext cx="5935196" cy="414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15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8472342-8170-4A76-AB18-90E2D096A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Sorting strings and lists of strings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345A6E-5A35-49F0-8D81-E9D33733803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We have seen earlier how the </a:t>
            </a:r>
            <a:r>
              <a:rPr lang="en-US" b="1" dirty="0">
                <a:solidFill>
                  <a:srgbClr val="00B050"/>
                </a:solidFill>
              </a:rPr>
              <a:t>sorted</a:t>
            </a:r>
            <a:r>
              <a:rPr lang="en-US" b="1" dirty="0"/>
              <a:t>()</a:t>
            </a:r>
            <a:r>
              <a:rPr lang="en-US" dirty="0"/>
              <a:t> function could be used to sort a list of strings alphabetically.</a:t>
            </a:r>
          </a:p>
          <a:p>
            <a:endParaRPr lang="en-US" dirty="0"/>
          </a:p>
          <a:p>
            <a:r>
              <a:rPr lang="en-US" dirty="0"/>
              <a:t>It can also be applied on a single string. This produces a list of characters, in alphabetical order.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F6287-EBE9-4413-BB0A-D2EA0DE15B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6462" r="28525" b="55487"/>
          <a:stretch/>
        </p:blipFill>
        <p:spPr>
          <a:xfrm>
            <a:off x="6172202" y="2342765"/>
            <a:ext cx="5897234" cy="227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53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2022 – W5S1-2</a:t>
            </a:r>
            <a:br>
              <a:rPr lang="en-US" dirty="0"/>
            </a:br>
            <a:r>
              <a:rPr lang="en-US" dirty="0"/>
              <a:t>Everything about strings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A90E17-1199-4321-87E3-3D132FA9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Additional: functions, strip-cleaning a string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EA9F4FD-0D50-415D-94BB-AA160F399F6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Strip-cleaning a string removes the extra spaces, if any, at the beginning and end of a string.</a:t>
            </a:r>
          </a:p>
          <a:p>
            <a:endParaRPr lang="en-US" dirty="0"/>
          </a:p>
          <a:p>
            <a:r>
              <a:rPr lang="en-US" dirty="0"/>
              <a:t>If a substring is passed to the </a:t>
            </a:r>
            <a:r>
              <a:rPr lang="en-US" b="1" dirty="0">
                <a:solidFill>
                  <a:srgbClr val="00B050"/>
                </a:solidFill>
              </a:rPr>
              <a:t>split</a:t>
            </a:r>
            <a:r>
              <a:rPr lang="en-US" b="1" dirty="0"/>
              <a:t>() </a:t>
            </a:r>
            <a:r>
              <a:rPr lang="en-US" dirty="0"/>
              <a:t>method, it will remove the occurrences of these extra characters at the beginning and end of the string. 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31F7E-ECD8-4966-8430-6A7FF10057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3589" r="23205" b="47693"/>
          <a:stretch/>
        </p:blipFill>
        <p:spPr>
          <a:xfrm>
            <a:off x="6172202" y="2227384"/>
            <a:ext cx="5920212" cy="266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381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CEBC-755A-44FB-91AD-74A0CA11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usual, 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E2B1C-26C5-4858-9CB7-17C847CA6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GB" dirty="0"/>
              <a:t>Strings are one of the most furnished types in Python, with many more methods.</a:t>
            </a:r>
          </a:p>
          <a:p>
            <a:endParaRPr lang="en-GB" dirty="0"/>
          </a:p>
          <a:p>
            <a:r>
              <a:rPr lang="en-GB" dirty="0"/>
              <a:t>Read more about strings, here!</a:t>
            </a:r>
          </a:p>
          <a:p>
            <a:pPr marL="0" indent="0">
              <a:buNone/>
            </a:pPr>
            <a:r>
              <a:rPr lang="en-GB">
                <a:hlinkClick r:id="rId2"/>
              </a:rPr>
              <a:t>https://docs.python.org/2/library/string.html</a:t>
            </a:r>
            <a:endParaRPr lang="en-GB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6606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(Week5, Session1-2 – W5S1-2)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The string type (and similarities with the list type)</a:t>
            </a:r>
          </a:p>
          <a:p>
            <a:r>
              <a:rPr lang="en-US" dirty="0"/>
              <a:t>Indexing, slicing, and traversing a string</a:t>
            </a:r>
          </a:p>
          <a:p>
            <a:r>
              <a:rPr lang="en-US" dirty="0"/>
              <a:t>Updating a string and </a:t>
            </a:r>
            <a:r>
              <a:rPr lang="en-US" dirty="0" err="1"/>
              <a:t>unmutability</a:t>
            </a:r>
            <a:endParaRPr lang="en-US" dirty="0"/>
          </a:p>
          <a:p>
            <a:r>
              <a:rPr lang="en-US" dirty="0"/>
              <a:t>Membership and find</a:t>
            </a:r>
          </a:p>
          <a:p>
            <a:r>
              <a:rPr lang="en-US" dirty="0"/>
              <a:t>Booleans on strings, sorting</a:t>
            </a:r>
          </a:p>
          <a:p>
            <a:r>
              <a:rPr lang="en-US" dirty="0"/>
              <a:t>Printing and formatting</a:t>
            </a:r>
          </a:p>
          <a:p>
            <a:r>
              <a:rPr lang="en-US" dirty="0"/>
              <a:t>Strings </a:t>
            </a:r>
            <a:r>
              <a:rPr lang="en-US" dirty="0">
                <a:sym typeface="Wingdings" panose="05000000000000000000" pitchFamily="2" charset="2"/>
              </a:rPr>
              <a:t>&lt;-&gt; </a:t>
            </a:r>
            <a:r>
              <a:rPr lang="en-US" dirty="0"/>
              <a:t>lists conversions</a:t>
            </a:r>
          </a:p>
          <a:p>
            <a:r>
              <a:rPr lang="en-US" dirty="0"/>
              <a:t>Splitting, character checking</a:t>
            </a:r>
          </a:p>
          <a:p>
            <a:r>
              <a:rPr lang="en-US" dirty="0"/>
              <a:t>(More stuff, RTFM!)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542EF-8253-499D-B47B-A82B926FF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lists to strings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740136-4803-4F6C-AC62-0AE2ED02F94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Lists and strings behave in a very similar way.</a:t>
                </a:r>
              </a:p>
              <a:p>
                <a:r>
                  <a:rPr lang="en-US" b="1" dirty="0"/>
                  <a:t>Lists: </a:t>
                </a:r>
                <a:r>
                  <a:rPr lang="en-US" dirty="0"/>
                  <a:t>multiple </a:t>
                </a:r>
                <a:r>
                  <a:rPr lang="en-US" b="1" dirty="0"/>
                  <a:t>elements</a:t>
                </a:r>
                <a:r>
                  <a:rPr lang="en-US" dirty="0"/>
                  <a:t> between </a:t>
                </a:r>
                <a:r>
                  <a:rPr lang="en-US" b="1" dirty="0"/>
                  <a:t>brackets</a:t>
                </a:r>
                <a:r>
                  <a:rPr lang="en-US" dirty="0"/>
                  <a:t>, separated by commas</a:t>
                </a:r>
              </a:p>
              <a:p>
                <a:r>
                  <a:rPr lang="en-US" b="1" dirty="0"/>
                  <a:t>Strings: </a:t>
                </a:r>
                <a:r>
                  <a:rPr lang="en-US" dirty="0"/>
                  <a:t>multiple </a:t>
                </a:r>
                <a:r>
                  <a:rPr lang="en-US" b="1" dirty="0"/>
                  <a:t>characters</a:t>
                </a:r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dirty="0"/>
                  <a:t>elements) between </a:t>
                </a:r>
                <a:r>
                  <a:rPr lang="en-GB" b="1" dirty="0"/>
                  <a:t>single</a:t>
                </a:r>
                <a:r>
                  <a:rPr lang="en-GB" dirty="0"/>
                  <a:t> or </a:t>
                </a:r>
                <a:r>
                  <a:rPr lang="en-GB" b="1" dirty="0"/>
                  <a:t>double</a:t>
                </a:r>
                <a:r>
                  <a:rPr lang="en-GB" dirty="0"/>
                  <a:t> </a:t>
                </a:r>
                <a:r>
                  <a:rPr lang="en-GB" b="1" dirty="0"/>
                  <a:t>quotes</a:t>
                </a:r>
                <a:r>
                  <a:rPr lang="en-GB" dirty="0"/>
                  <a:t> </a:t>
                </a:r>
                <a:r>
                  <a:rPr lang="en-GB" b="1" dirty="0"/>
                  <a:t>(</a:t>
                </a:r>
                <a:r>
                  <a:rPr lang="en-GB" b="1" dirty="0">
                    <a:solidFill>
                      <a:srgbClr val="00B050"/>
                    </a:solidFill>
                  </a:rPr>
                  <a:t>‘</a:t>
                </a:r>
                <a:r>
                  <a:rPr lang="en-GB" b="1" dirty="0"/>
                  <a:t>, </a:t>
                </a:r>
                <a:r>
                  <a:rPr lang="en-GB" b="1" dirty="0">
                    <a:solidFill>
                      <a:srgbClr val="00B050"/>
                    </a:solidFill>
                  </a:rPr>
                  <a:t>“</a:t>
                </a:r>
                <a:r>
                  <a:rPr lang="en-GB" b="1" dirty="0"/>
                  <a:t>)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:r>
                  <a:rPr lang="en-GB" dirty="0"/>
                  <a:t>without any separators.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740136-4803-4F6C-AC62-0AE2ED02F9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A3CCA-4C94-41A0-9B5C-5848AC9482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52477" cy="4351338"/>
          </a:xfrm>
        </p:spPr>
        <p:txBody>
          <a:bodyPr>
            <a:normAutofit/>
          </a:bodyPr>
          <a:lstStyle/>
          <a:p>
            <a:r>
              <a:rPr lang="en-GB" dirty="0"/>
              <a:t>Strings are </a:t>
            </a:r>
            <a:r>
              <a:rPr lang="en-GB" b="1" dirty="0"/>
              <a:t>roughly the same thing as a list of characters</a:t>
            </a:r>
            <a:r>
              <a:rPr lang="en-GB" dirty="0"/>
              <a:t>.</a:t>
            </a:r>
          </a:p>
          <a:p>
            <a:pPr marL="0" indent="0" algn="ctr">
              <a:buNone/>
            </a:pPr>
            <a:r>
              <a:rPr lang="en-GB" i="1" dirty="0"/>
              <a:t>string = “Hello”</a:t>
            </a:r>
          </a:p>
          <a:p>
            <a:pPr marL="0" indent="0" algn="ctr">
              <a:buNone/>
            </a:pPr>
            <a:r>
              <a:rPr lang="en-GB" i="1" dirty="0" err="1"/>
              <a:t>equivalent_list</a:t>
            </a:r>
            <a:r>
              <a:rPr lang="en-GB" i="1" dirty="0"/>
              <a:t> = [“H”, “e”, “l”, “l”, “o”]</a:t>
            </a:r>
          </a:p>
          <a:p>
            <a:endParaRPr lang="en-GB" b="1" dirty="0"/>
          </a:p>
          <a:p>
            <a:r>
              <a:rPr lang="en-GB" b="1" dirty="0"/>
              <a:t>Great news: </a:t>
            </a:r>
            <a:r>
              <a:rPr lang="en-GB" dirty="0"/>
              <a:t>This means that most functions, methods and operators working on lists will work on strings as well!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586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256CA-2656-4518-A00A-87C75BAC1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 of a string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B535F-6744-41E9-ADDD-31F4893D74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length </a:t>
            </a:r>
            <a:r>
              <a:rPr lang="en-US" dirty="0"/>
              <a:t>of a string is simply defined as the number of characters in the string.</a:t>
            </a:r>
          </a:p>
          <a:p>
            <a:endParaRPr lang="en-US" dirty="0"/>
          </a:p>
          <a:p>
            <a:r>
              <a:rPr lang="en-US" dirty="0"/>
              <a:t>This is obtained, as before via the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 </a:t>
            </a:r>
            <a:r>
              <a:rPr lang="en-US" dirty="0"/>
              <a:t>function.</a:t>
            </a:r>
          </a:p>
          <a:p>
            <a:endParaRPr lang="en-US" dirty="0"/>
          </a:p>
          <a:p>
            <a:r>
              <a:rPr lang="en-US" b="1" dirty="0"/>
              <a:t>Spaces count as characters!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732B2-5C64-468A-BFE2-06B5FB0D0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6667" r="31602" b="60205"/>
          <a:stretch/>
        </p:blipFill>
        <p:spPr>
          <a:xfrm>
            <a:off x="6172201" y="2563446"/>
            <a:ext cx="5734045" cy="201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902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BF985-4F47-4BAE-B3A9-4699D82D4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Need to use the single or double quote symbol in your strings?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Replace the single or double quotes at the beginning and end of the string </a:t>
                </a:r>
                <a:r>
                  <a:rPr lang="en-US" b="1" dirty="0"/>
                  <a:t>with three of these symbols (</a:t>
                </a:r>
                <a:r>
                  <a:rPr lang="en-US" b="1" dirty="0">
                    <a:solidFill>
                      <a:srgbClr val="00B050"/>
                    </a:solidFill>
                  </a:rPr>
                  <a:t>“””</a:t>
                </a:r>
                <a:r>
                  <a:rPr lang="en-US" b="1" dirty="0"/>
                  <a:t> or </a:t>
                </a:r>
                <a:r>
                  <a:rPr lang="en-US" b="1" dirty="0">
                    <a:solidFill>
                      <a:srgbClr val="00B050"/>
                    </a:solidFill>
                  </a:rPr>
                  <a:t>‘’’</a:t>
                </a:r>
                <a:r>
                  <a:rPr lang="en-US" b="1" dirty="0"/>
                  <a:t>)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a </a:t>
                </a:r>
                <a:r>
                  <a:rPr lang="en-US" b="1" dirty="0"/>
                  <a:t>backslash symbol 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\</a:t>
                </a:r>
                <a:r>
                  <a:rPr lang="en-US" dirty="0"/>
                  <a:t>) before a single or double quote in a string.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You can also use some string formatting 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\n </a:t>
                </a:r>
                <a:r>
                  <a:rPr lang="en-US" dirty="0"/>
                  <a:t>to start a new line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Enter key),</a:t>
                </a:r>
              </a:p>
              <a:p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00B050"/>
                    </a:solidFill>
                  </a:rPr>
                  <a:t>\t </a:t>
                </a:r>
                <a:r>
                  <a:rPr lang="en-US" dirty="0"/>
                  <a:t>for tabulating (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dirty="0"/>
                  <a:t> pressing the Tab key)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F34062-AF1B-473C-AC09-9559B7114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72160"/>
              </a:xfrm>
              <a:blipFill>
                <a:blip r:embed="rId2"/>
                <a:stretch>
                  <a:fillRect l="-1217" t="-2000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926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6C4E0-7317-47A1-AEDD-A614CE37C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triple quotes and string formatting (</a:t>
            </a:r>
            <a:r>
              <a:rPr lang="en-US" b="1" dirty="0">
                <a:solidFill>
                  <a:srgbClr val="00B050"/>
                </a:solidFill>
              </a:rPr>
              <a:t>\</a:t>
            </a:r>
            <a:r>
              <a:rPr lang="en-US" dirty="0"/>
              <a:t>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FAF6EB-DBAB-4A0C-AF64-E553154B6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0976" r="17820" b="32307"/>
          <a:stretch/>
        </p:blipFill>
        <p:spPr>
          <a:xfrm>
            <a:off x="468923" y="1559979"/>
            <a:ext cx="11504245" cy="520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11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4985</TotalTime>
  <Words>2652</Words>
  <Application>Microsoft Office PowerPoint</Application>
  <PresentationFormat>Widescreen</PresentationFormat>
  <Paragraphs>214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ILP 2022 – W5S1-2 First Project</vt:lpstr>
      <vt:lpstr>Survey and course feedback</vt:lpstr>
      <vt:lpstr>Project</vt:lpstr>
      <vt:lpstr>ILP 2022 – W5S1-2 Everything about strings</vt:lpstr>
      <vt:lpstr>Outline (Week5, Session1-2 – W5S1-2)</vt:lpstr>
      <vt:lpstr>From lists to strings</vt:lpstr>
      <vt:lpstr>Length of a string</vt:lpstr>
      <vt:lpstr>Using triple quotes and string formatting (\)</vt:lpstr>
      <vt:lpstr>Using triple quotes and string formatting (\)</vt:lpstr>
      <vt:lpstr>The + and ∗ operators on strings</vt:lpstr>
      <vt:lpstr>Indexing and slicing a string</vt:lpstr>
      <vt:lpstr>Unmutable types</vt:lpstr>
      <vt:lpstr>Replacing parts of a string</vt:lpstr>
      <vt:lpstr>Traversing a string</vt:lpstr>
      <vt:lpstr>Traversing a string</vt:lpstr>
      <vt:lpstr>Traversing a string</vt:lpstr>
      <vt:lpstr>Traversing a string</vt:lpstr>
      <vt:lpstr>The in keyword</vt:lpstr>
      <vt:lpstr>Activity 1 – Is it a palindrome</vt:lpstr>
      <vt:lpstr>Activity 1 – Is it a palindrome</vt:lpstr>
      <vt:lpstr>Activity 2 – 1337 speak translators</vt:lpstr>
      <vt:lpstr>Activity 2 – 1337 speak translators</vt:lpstr>
      <vt:lpstr>Activity 3 – Hangman</vt:lpstr>
      <vt:lpstr>Activity 3 – Hangman</vt:lpstr>
      <vt:lpstr>Boolean comparisons on strings</vt:lpstr>
      <vt:lpstr>Strings formatting with format()</vt:lpstr>
      <vt:lpstr>F-strings</vt:lpstr>
      <vt:lpstr>Lists &lt;-&gt; Strings conversions</vt:lpstr>
      <vt:lpstr>Lists &lt;-&gt; Strings conversions</vt:lpstr>
      <vt:lpstr>Splitting a string into a list of strings</vt:lpstr>
      <vt:lpstr>Activity 4 - Create password from sentence</vt:lpstr>
      <vt:lpstr>Activity 4 - Create password from sentence</vt:lpstr>
      <vt:lpstr>Activity 4 - Create password from sentence</vt:lpstr>
      <vt:lpstr>Characters types check in strings</vt:lpstr>
      <vt:lpstr>Activity 5 – Password checker</vt:lpstr>
      <vt:lpstr>As usual, RTFM!</vt:lpstr>
      <vt:lpstr>Conclusion</vt:lpstr>
      <vt:lpstr>The find() method</vt:lpstr>
      <vt:lpstr>Sorting strings and lists of strings</vt:lpstr>
      <vt:lpstr>Additional: functions, strip-cleaning a string</vt:lpstr>
      <vt:lpstr>As usual, RTFM!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755</cp:revision>
  <dcterms:created xsi:type="dcterms:W3CDTF">2020-05-19T08:08:47Z</dcterms:created>
  <dcterms:modified xsi:type="dcterms:W3CDTF">2022-09-27T11:36:36Z</dcterms:modified>
</cp:coreProperties>
</file>